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71" r:id="rId5"/>
    <p:sldId id="270" r:id="rId6"/>
    <p:sldId id="273" r:id="rId7"/>
    <p:sldId id="274" r:id="rId8"/>
    <p:sldId id="275" r:id="rId9"/>
    <p:sldId id="276" r:id="rId10"/>
    <p:sldId id="283" r:id="rId11"/>
    <p:sldId id="278" r:id="rId12"/>
    <p:sldId id="282" r:id="rId13"/>
    <p:sldId id="279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97C"/>
    <a:srgbClr val="1B3768"/>
    <a:srgbClr val="E4A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61"/>
    <p:restoredTop sz="82592" autoAdjust="0"/>
  </p:normalViewPr>
  <p:slideViewPr>
    <p:cSldViewPr snapToGrid="0" snapToObjects="1">
      <p:cViewPr varScale="1">
        <p:scale>
          <a:sx n="109" d="100"/>
          <a:sy n="109" d="100"/>
        </p:scale>
        <p:origin x="139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baseline="0"/>
              <a:t>HIN Utilization</a:t>
            </a:r>
            <a:endParaRPr lang="en-US" sz="180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# of Times Accessing HIN</c:v>
          </c:tx>
          <c:spPr>
            <a:ln w="38100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3.78757725132009E-2"/>
                  <c:y val="-7.5227954523615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'[Graph of HIN Usage.xlsx]Sheet1'!$E$25:$J$25</c:f>
              <c:strCache>
                <c:ptCount val="6"/>
                <c:pt idx="0">
                  <c:v>February</c:v>
                </c:pt>
                <c:pt idx="1">
                  <c:v>March</c:v>
                </c:pt>
                <c:pt idx="2">
                  <c:v>April</c:v>
                </c:pt>
                <c:pt idx="3">
                  <c:v>May</c:v>
                </c:pt>
                <c:pt idx="4">
                  <c:v>June</c:v>
                </c:pt>
                <c:pt idx="5">
                  <c:v>July</c:v>
                </c:pt>
              </c:strCache>
            </c:strRef>
          </c:cat>
          <c:val>
            <c:numRef>
              <c:f>'[Graph of HIN Usage.xlsx]Sheet1'!$E$26:$J$26</c:f>
              <c:numCache>
                <c:formatCode>General</c:formatCode>
                <c:ptCount val="6"/>
                <c:pt idx="0">
                  <c:v>114</c:v>
                </c:pt>
                <c:pt idx="1">
                  <c:v>87</c:v>
                </c:pt>
                <c:pt idx="2">
                  <c:v>140</c:v>
                </c:pt>
                <c:pt idx="3">
                  <c:v>194</c:v>
                </c:pt>
                <c:pt idx="4">
                  <c:v>187</c:v>
                </c:pt>
                <c:pt idx="5">
                  <c:v>266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0058360"/>
        <c:axId val="240058752"/>
      </c:lineChart>
      <c:catAx>
        <c:axId val="240058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40058752"/>
        <c:crosses val="autoZero"/>
        <c:auto val="1"/>
        <c:lblAlgn val="ctr"/>
        <c:lblOffset val="100"/>
        <c:noMultiLvlLbl val="0"/>
      </c:catAx>
      <c:valAx>
        <c:axId val="240058752"/>
        <c:scaling>
          <c:orientation val="minMax"/>
          <c:max val="300"/>
        </c:scaling>
        <c:delete val="0"/>
        <c:axPos val="l"/>
        <c:majorGridlines>
          <c:spPr>
            <a:ln w="0"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40058360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legend>
      <c:legendPos val="b"/>
      <c:overlay val="0"/>
    </c:legend>
    <c:plotVisOnly val="1"/>
    <c:dispBlanksAs val="gap"/>
    <c:showDLblsOverMax val="0"/>
  </c:chart>
  <c:spPr>
    <a:noFill/>
    <a:ln w="0"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2E9AC9-CFAF-614E-8BDF-A0F9DF92FD72}" type="doc">
      <dgm:prSet loTypeId="urn:microsoft.com/office/officeart/2005/8/layout/lProcess3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3C6CAC9-8230-7D40-BB03-F8E5F521722E}">
      <dgm:prSet phldrT="[Text]" custT="1"/>
      <dgm:spPr/>
      <dgm:t>
        <a:bodyPr/>
        <a:lstStyle/>
        <a:p>
          <a:r>
            <a:rPr lang="en-US" sz="1800" dirty="0" smtClean="0"/>
            <a:t>Within same business day of HIN Notification</a:t>
          </a:r>
          <a:endParaRPr lang="en-US" sz="1800" dirty="0"/>
        </a:p>
      </dgm:t>
    </dgm:pt>
    <dgm:pt modelId="{8EEBD1E4-89C1-3843-8D92-12D72362D592}" type="parTrans" cxnId="{235E3146-2A50-EE48-B1EF-25FE4F717EAD}">
      <dgm:prSet/>
      <dgm:spPr/>
      <dgm:t>
        <a:bodyPr/>
        <a:lstStyle/>
        <a:p>
          <a:endParaRPr lang="en-US"/>
        </a:p>
      </dgm:t>
    </dgm:pt>
    <dgm:pt modelId="{C9F11906-DCE8-7241-BDC4-24F59E58FD71}" type="sibTrans" cxnId="{235E3146-2A50-EE48-B1EF-25FE4F717EAD}">
      <dgm:prSet/>
      <dgm:spPr/>
      <dgm:t>
        <a:bodyPr/>
        <a:lstStyle/>
        <a:p>
          <a:endParaRPr lang="en-US"/>
        </a:p>
      </dgm:t>
    </dgm:pt>
    <dgm:pt modelId="{D6A50B79-FF87-3D41-81AD-5D52A0DA120A}">
      <dgm:prSet phldrT="[Text]" custT="1"/>
      <dgm:spPr/>
      <dgm:t>
        <a:bodyPr/>
        <a:lstStyle/>
        <a:p>
          <a:r>
            <a:rPr lang="en-US" sz="1200" dirty="0" smtClean="0"/>
            <a:t>Notification is forwarded to Supervisor/Nursing Staff by email to CM/CC/CCSW</a:t>
          </a:r>
          <a:endParaRPr lang="en-US" sz="1200" dirty="0"/>
        </a:p>
      </dgm:t>
    </dgm:pt>
    <dgm:pt modelId="{B3EEAC56-9F2A-0440-9D46-75D03B8D2E7C}" type="parTrans" cxnId="{E9CDF0BB-8983-EC4E-AC01-DC1D332D9F8C}">
      <dgm:prSet/>
      <dgm:spPr/>
      <dgm:t>
        <a:bodyPr/>
        <a:lstStyle/>
        <a:p>
          <a:endParaRPr lang="en-US"/>
        </a:p>
      </dgm:t>
    </dgm:pt>
    <dgm:pt modelId="{33C1B001-4A22-3C41-BA79-5B9A7A7D6B3D}" type="sibTrans" cxnId="{E9CDF0BB-8983-EC4E-AC01-DC1D332D9F8C}">
      <dgm:prSet/>
      <dgm:spPr/>
      <dgm:t>
        <a:bodyPr/>
        <a:lstStyle/>
        <a:p>
          <a:endParaRPr lang="en-US"/>
        </a:p>
      </dgm:t>
    </dgm:pt>
    <dgm:pt modelId="{09F595D3-B304-AB4D-87AD-5C89CA5FE7BE}">
      <dgm:prSet phldrT="[Text]" custT="1"/>
      <dgm:spPr/>
      <dgm:t>
        <a:bodyPr/>
        <a:lstStyle/>
        <a:p>
          <a:r>
            <a:rPr lang="en-US" sz="1000" dirty="0" smtClean="0"/>
            <a:t>CM/CC/CCSW or Team Lead accesses information in HIN to ascertain general details as to location and reason for admit.</a:t>
          </a:r>
          <a:endParaRPr lang="en-US" sz="1000" dirty="0"/>
        </a:p>
      </dgm:t>
    </dgm:pt>
    <dgm:pt modelId="{C5CE43E3-2A5C-234B-860D-2827FE01A03A}" type="parTrans" cxnId="{0C6555BB-F6C6-CE41-A8A9-4FB68A6C0972}">
      <dgm:prSet/>
      <dgm:spPr/>
      <dgm:t>
        <a:bodyPr/>
        <a:lstStyle/>
        <a:p>
          <a:endParaRPr lang="en-US"/>
        </a:p>
      </dgm:t>
    </dgm:pt>
    <dgm:pt modelId="{1E8FA10C-B7D6-F544-9700-6081A0C32F31}" type="sibTrans" cxnId="{0C6555BB-F6C6-CE41-A8A9-4FB68A6C0972}">
      <dgm:prSet/>
      <dgm:spPr/>
      <dgm:t>
        <a:bodyPr/>
        <a:lstStyle/>
        <a:p>
          <a:endParaRPr lang="en-US"/>
        </a:p>
      </dgm:t>
    </dgm:pt>
    <dgm:pt modelId="{19F943C6-D3E6-B64B-9035-EE205EAF99F7}">
      <dgm:prSet phldrT="[Text]" custT="1"/>
      <dgm:spPr/>
      <dgm:t>
        <a:bodyPr/>
        <a:lstStyle/>
        <a:p>
          <a:r>
            <a:rPr lang="en-US" sz="1800" dirty="0" smtClean="0"/>
            <a:t>Within 24 hours of HIN Notification</a:t>
          </a:r>
          <a:endParaRPr lang="en-US" sz="1800" dirty="0"/>
        </a:p>
      </dgm:t>
    </dgm:pt>
    <dgm:pt modelId="{66658D55-7917-AD47-846E-6508ACB7F055}" type="parTrans" cxnId="{AF920307-FA9A-0847-A065-82BDF7AB440A}">
      <dgm:prSet/>
      <dgm:spPr/>
      <dgm:t>
        <a:bodyPr/>
        <a:lstStyle/>
        <a:p>
          <a:endParaRPr lang="en-US"/>
        </a:p>
      </dgm:t>
    </dgm:pt>
    <dgm:pt modelId="{7F45A361-A5B2-8543-BED6-4F885D8BE4C0}" type="sibTrans" cxnId="{AF920307-FA9A-0847-A065-82BDF7AB440A}">
      <dgm:prSet/>
      <dgm:spPr/>
      <dgm:t>
        <a:bodyPr/>
        <a:lstStyle/>
        <a:p>
          <a:endParaRPr lang="en-US"/>
        </a:p>
      </dgm:t>
    </dgm:pt>
    <dgm:pt modelId="{4634FB77-4887-C748-B052-D675D9822E78}">
      <dgm:prSet phldrT="[Text]" custT="1"/>
      <dgm:spPr/>
      <dgm:t>
        <a:bodyPr/>
        <a:lstStyle/>
        <a:p>
          <a:r>
            <a:rPr lang="en-US" sz="1000" dirty="0" smtClean="0"/>
            <a:t>CM/CC/CCSW or Team Lead outreaches to Client for status update and schedules face to face visit with client for within 3 business days</a:t>
          </a:r>
          <a:endParaRPr lang="en-US" sz="1000" dirty="0"/>
        </a:p>
      </dgm:t>
    </dgm:pt>
    <dgm:pt modelId="{16EC2FB1-0C74-FB44-9B02-271142D020E2}" type="parTrans" cxnId="{27827EE7-F758-6C41-8B0F-1C65A73DFF5B}">
      <dgm:prSet/>
      <dgm:spPr/>
      <dgm:t>
        <a:bodyPr/>
        <a:lstStyle/>
        <a:p>
          <a:endParaRPr lang="en-US"/>
        </a:p>
      </dgm:t>
    </dgm:pt>
    <dgm:pt modelId="{A1AB7A86-9F82-B245-8AAB-0994DAE92BF4}" type="sibTrans" cxnId="{27827EE7-F758-6C41-8B0F-1C65A73DFF5B}">
      <dgm:prSet/>
      <dgm:spPr/>
      <dgm:t>
        <a:bodyPr/>
        <a:lstStyle/>
        <a:p>
          <a:endParaRPr lang="en-US"/>
        </a:p>
      </dgm:t>
    </dgm:pt>
    <dgm:pt modelId="{F89BE23A-44AC-5D4A-960B-2819E70EC1FB}">
      <dgm:prSet phldrT="[Text]" custT="1"/>
      <dgm:spPr/>
      <dgm:t>
        <a:bodyPr/>
        <a:lstStyle/>
        <a:p>
          <a:r>
            <a:rPr lang="en-US" sz="1100" dirty="0" smtClean="0"/>
            <a:t>Enter “ED/Hospital Admit” info note EHR and secure any additional details from HIN and other resources</a:t>
          </a:r>
          <a:endParaRPr lang="en-US" sz="1100" dirty="0"/>
        </a:p>
      </dgm:t>
    </dgm:pt>
    <dgm:pt modelId="{1E18DBAF-8A2C-8841-A583-E8F808AE0FF1}" type="parTrans" cxnId="{D36CF5E6-D60B-6D49-A210-6CAE720B0DAC}">
      <dgm:prSet/>
      <dgm:spPr/>
      <dgm:t>
        <a:bodyPr/>
        <a:lstStyle/>
        <a:p>
          <a:endParaRPr lang="en-US"/>
        </a:p>
      </dgm:t>
    </dgm:pt>
    <dgm:pt modelId="{AABD917E-415E-0D48-99CB-4788C171BE7E}" type="sibTrans" cxnId="{D36CF5E6-D60B-6D49-A210-6CAE720B0DAC}">
      <dgm:prSet/>
      <dgm:spPr/>
      <dgm:t>
        <a:bodyPr/>
        <a:lstStyle/>
        <a:p>
          <a:endParaRPr lang="en-US"/>
        </a:p>
      </dgm:t>
    </dgm:pt>
    <dgm:pt modelId="{A49CEF56-0502-9C4B-8D0F-0530628159A5}">
      <dgm:prSet phldrT="[Text]" custT="1"/>
      <dgm:spPr/>
      <dgm:t>
        <a:bodyPr/>
        <a:lstStyle/>
        <a:p>
          <a:r>
            <a:rPr lang="en-US" sz="1800" dirty="0" smtClean="0"/>
            <a:t>Within 3 business days of HIN Notification</a:t>
          </a:r>
          <a:endParaRPr lang="en-US" sz="1800" dirty="0"/>
        </a:p>
      </dgm:t>
    </dgm:pt>
    <dgm:pt modelId="{95EEA4EC-BFC6-7B4F-8804-0B2CE715AF47}" type="parTrans" cxnId="{D1ADCE0D-DB6F-AF4B-B56A-141CB4C37510}">
      <dgm:prSet/>
      <dgm:spPr/>
      <dgm:t>
        <a:bodyPr/>
        <a:lstStyle/>
        <a:p>
          <a:endParaRPr lang="en-US"/>
        </a:p>
      </dgm:t>
    </dgm:pt>
    <dgm:pt modelId="{FC6EFA6F-9730-9745-9765-2D5F48189D02}" type="sibTrans" cxnId="{D1ADCE0D-DB6F-AF4B-B56A-141CB4C37510}">
      <dgm:prSet/>
      <dgm:spPr/>
      <dgm:t>
        <a:bodyPr/>
        <a:lstStyle/>
        <a:p>
          <a:endParaRPr lang="en-US"/>
        </a:p>
      </dgm:t>
    </dgm:pt>
    <dgm:pt modelId="{4E3520EB-2670-7747-B133-82D42C40A33F}">
      <dgm:prSet phldrT="[Text]" custT="1"/>
      <dgm:spPr/>
      <dgm:t>
        <a:bodyPr/>
        <a:lstStyle/>
        <a:p>
          <a:r>
            <a:rPr lang="en-US" sz="1600" dirty="0" smtClean="0"/>
            <a:t>CM/CC/CCSW meets with client.</a:t>
          </a:r>
          <a:endParaRPr lang="en-US" sz="1600" dirty="0"/>
        </a:p>
      </dgm:t>
    </dgm:pt>
    <dgm:pt modelId="{51D85B64-28E8-A749-86E7-E1914DDC841D}" type="parTrans" cxnId="{45ACA963-8A66-614A-A2BD-537D497127AD}">
      <dgm:prSet/>
      <dgm:spPr/>
      <dgm:t>
        <a:bodyPr/>
        <a:lstStyle/>
        <a:p>
          <a:endParaRPr lang="en-US"/>
        </a:p>
      </dgm:t>
    </dgm:pt>
    <dgm:pt modelId="{49138289-0EC3-1E43-9468-27540C8C3326}" type="sibTrans" cxnId="{45ACA963-8A66-614A-A2BD-537D497127AD}">
      <dgm:prSet/>
      <dgm:spPr/>
      <dgm:t>
        <a:bodyPr/>
        <a:lstStyle/>
        <a:p>
          <a:endParaRPr lang="en-US"/>
        </a:p>
      </dgm:t>
    </dgm:pt>
    <dgm:pt modelId="{B58EA89E-7E32-0241-BF01-7672169CF934}">
      <dgm:prSet phldrT="[Text]" custT="1"/>
      <dgm:spPr/>
      <dgm:t>
        <a:bodyPr/>
        <a:lstStyle/>
        <a:p>
          <a:r>
            <a:rPr lang="en-US" sz="1200" dirty="0" smtClean="0"/>
            <a:t>Debriefing is initiated (see structured debriefing protocol)</a:t>
          </a:r>
          <a:endParaRPr lang="en-US" sz="1200" dirty="0"/>
        </a:p>
      </dgm:t>
    </dgm:pt>
    <dgm:pt modelId="{20A42CDC-DC4D-B043-B24F-A175E01DCD2C}" type="parTrans" cxnId="{CE5F4FCE-B40D-DF42-8D58-A49F1E28850A}">
      <dgm:prSet/>
      <dgm:spPr/>
      <dgm:t>
        <a:bodyPr/>
        <a:lstStyle/>
        <a:p>
          <a:endParaRPr lang="en-US"/>
        </a:p>
      </dgm:t>
    </dgm:pt>
    <dgm:pt modelId="{A85ACF16-EAF8-B540-A157-E976965F5E8D}" type="sibTrans" cxnId="{CE5F4FCE-B40D-DF42-8D58-A49F1E28850A}">
      <dgm:prSet/>
      <dgm:spPr/>
      <dgm:t>
        <a:bodyPr/>
        <a:lstStyle/>
        <a:p>
          <a:endParaRPr lang="en-US"/>
        </a:p>
      </dgm:t>
    </dgm:pt>
    <dgm:pt modelId="{5FDEAF5B-8A98-944D-A5B9-B998EB37B3D8}">
      <dgm:prSet custT="1"/>
      <dgm:spPr/>
      <dgm:t>
        <a:bodyPr/>
        <a:lstStyle/>
        <a:p>
          <a:r>
            <a:rPr lang="en-US" sz="900" dirty="0" smtClean="0"/>
            <a:t>If possible, outreach to client for status update and any available discharge details. If discharge is same day, begin preparations for debriefing (see structured debriefing protocol).</a:t>
          </a:r>
          <a:endParaRPr lang="en-US" sz="900" dirty="0"/>
        </a:p>
      </dgm:t>
    </dgm:pt>
    <dgm:pt modelId="{9C4013B7-52C9-B649-9637-687D0D5F133F}" type="parTrans" cxnId="{17B3C258-73F4-A842-8E5E-C4DF4096F34D}">
      <dgm:prSet/>
      <dgm:spPr/>
      <dgm:t>
        <a:bodyPr/>
        <a:lstStyle/>
        <a:p>
          <a:endParaRPr lang="en-US"/>
        </a:p>
      </dgm:t>
    </dgm:pt>
    <dgm:pt modelId="{A8FBAF06-9255-C54C-A17D-FF37437590B8}" type="sibTrans" cxnId="{17B3C258-73F4-A842-8E5E-C4DF4096F34D}">
      <dgm:prSet/>
      <dgm:spPr/>
      <dgm:t>
        <a:bodyPr/>
        <a:lstStyle/>
        <a:p>
          <a:endParaRPr lang="en-US"/>
        </a:p>
      </dgm:t>
    </dgm:pt>
    <dgm:pt modelId="{E6BB5C71-B026-0441-BAD6-71FACCDD47C1}">
      <dgm:prSet custT="1"/>
      <dgm:spPr/>
      <dgm:t>
        <a:bodyPr/>
        <a:lstStyle/>
        <a:p>
          <a:r>
            <a:rPr lang="en-US" sz="1200" dirty="0" smtClean="0"/>
            <a:t>If possible, meet with the client and initiate debriefing (see structured debriefing protocol).</a:t>
          </a:r>
          <a:endParaRPr lang="en-US" sz="1200" dirty="0"/>
        </a:p>
      </dgm:t>
    </dgm:pt>
    <dgm:pt modelId="{7DABB522-26C8-0B4B-8B42-4C88A0BCE0C5}" type="parTrans" cxnId="{747B80D6-270F-714E-9E34-BF1F11443B9D}">
      <dgm:prSet/>
      <dgm:spPr/>
      <dgm:t>
        <a:bodyPr/>
        <a:lstStyle/>
        <a:p>
          <a:endParaRPr lang="en-US"/>
        </a:p>
      </dgm:t>
    </dgm:pt>
    <dgm:pt modelId="{2FCEBA2D-91A3-A142-A459-DC3F4F6F61A9}" type="sibTrans" cxnId="{747B80D6-270F-714E-9E34-BF1F11443B9D}">
      <dgm:prSet/>
      <dgm:spPr/>
      <dgm:t>
        <a:bodyPr/>
        <a:lstStyle/>
        <a:p>
          <a:endParaRPr lang="en-US"/>
        </a:p>
      </dgm:t>
    </dgm:pt>
    <dgm:pt modelId="{042A1598-470C-F648-99B3-F1B7A3D42F06}" type="pres">
      <dgm:prSet presAssocID="{632E9AC9-CFAF-614E-8BDF-A0F9DF92FD7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9B5F318-C0FC-9C4D-866D-5422E768FD6C}" type="pres">
      <dgm:prSet presAssocID="{03C6CAC9-8230-7D40-BB03-F8E5F521722E}" presName="horFlow" presStyleCnt="0"/>
      <dgm:spPr/>
    </dgm:pt>
    <dgm:pt modelId="{2ADD81EA-45F0-DE45-98A0-A9C942EC13E7}" type="pres">
      <dgm:prSet presAssocID="{03C6CAC9-8230-7D40-BB03-F8E5F521722E}" presName="bigChev" presStyleLbl="node1" presStyleIdx="0" presStyleCnt="3"/>
      <dgm:spPr/>
      <dgm:t>
        <a:bodyPr/>
        <a:lstStyle/>
        <a:p>
          <a:endParaRPr lang="en-US"/>
        </a:p>
      </dgm:t>
    </dgm:pt>
    <dgm:pt modelId="{332588B1-D8EA-B944-BDBC-DBB005504FD0}" type="pres">
      <dgm:prSet presAssocID="{B3EEAC56-9F2A-0440-9D46-75D03B8D2E7C}" presName="parTrans" presStyleCnt="0"/>
      <dgm:spPr/>
    </dgm:pt>
    <dgm:pt modelId="{A5EFB9FB-B585-4B43-8A9B-7962C7C0BA40}" type="pres">
      <dgm:prSet presAssocID="{D6A50B79-FF87-3D41-81AD-5D52A0DA120A}" presName="node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3DFEC-54CF-9543-B5A2-680725E79091}" type="pres">
      <dgm:prSet presAssocID="{33C1B001-4A22-3C41-BA79-5B9A7A7D6B3D}" presName="sibTrans" presStyleCnt="0"/>
      <dgm:spPr/>
    </dgm:pt>
    <dgm:pt modelId="{23980D5F-BD42-5540-BD6D-CBF345213D30}" type="pres">
      <dgm:prSet presAssocID="{09F595D3-B304-AB4D-87AD-5C89CA5FE7BE}" presName="node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BF32F-C920-ED46-A4D1-60E70BFCCAB6}" type="pres">
      <dgm:prSet presAssocID="{1E8FA10C-B7D6-F544-9700-6081A0C32F31}" presName="sibTrans" presStyleCnt="0"/>
      <dgm:spPr/>
    </dgm:pt>
    <dgm:pt modelId="{BD181546-2BC8-2B42-BCD4-785D03BD89D6}" type="pres">
      <dgm:prSet presAssocID="{5FDEAF5B-8A98-944D-A5B9-B998EB37B3D8}" presName="node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E1CC65-BFC3-C540-919A-D3B2AF74D6A8}" type="pres">
      <dgm:prSet presAssocID="{03C6CAC9-8230-7D40-BB03-F8E5F521722E}" presName="vSp" presStyleCnt="0"/>
      <dgm:spPr/>
    </dgm:pt>
    <dgm:pt modelId="{EBE2092E-5EB1-554A-90CD-F71078D76E92}" type="pres">
      <dgm:prSet presAssocID="{19F943C6-D3E6-B64B-9035-EE205EAF99F7}" presName="horFlow" presStyleCnt="0"/>
      <dgm:spPr/>
    </dgm:pt>
    <dgm:pt modelId="{D926A742-13CB-4F41-A2DB-1D6A9C921FE7}" type="pres">
      <dgm:prSet presAssocID="{19F943C6-D3E6-B64B-9035-EE205EAF99F7}" presName="bigChev" presStyleLbl="node1" presStyleIdx="1" presStyleCnt="3"/>
      <dgm:spPr/>
      <dgm:t>
        <a:bodyPr/>
        <a:lstStyle/>
        <a:p>
          <a:endParaRPr lang="en-US"/>
        </a:p>
      </dgm:t>
    </dgm:pt>
    <dgm:pt modelId="{85EBC448-3034-0144-9E04-BE288A4C5187}" type="pres">
      <dgm:prSet presAssocID="{16EC2FB1-0C74-FB44-9B02-271142D020E2}" presName="parTrans" presStyleCnt="0"/>
      <dgm:spPr/>
    </dgm:pt>
    <dgm:pt modelId="{33F7F512-89D6-764D-B1CF-75F6EF4046E0}" type="pres">
      <dgm:prSet presAssocID="{4634FB77-4887-C748-B052-D675D9822E78}" presName="node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918C9-59E8-2849-B2B8-FC768B980139}" type="pres">
      <dgm:prSet presAssocID="{A1AB7A86-9F82-B245-8AAB-0994DAE92BF4}" presName="sibTrans" presStyleCnt="0"/>
      <dgm:spPr/>
    </dgm:pt>
    <dgm:pt modelId="{5B59360A-DE19-8D43-824A-429A8D7BA110}" type="pres">
      <dgm:prSet presAssocID="{F89BE23A-44AC-5D4A-960B-2819E70EC1FB}" presName="node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B6D73-1362-2D42-98DC-DC9F5C6A06FF}" type="pres">
      <dgm:prSet presAssocID="{AABD917E-415E-0D48-99CB-4788C171BE7E}" presName="sibTrans" presStyleCnt="0"/>
      <dgm:spPr/>
    </dgm:pt>
    <dgm:pt modelId="{16061686-5E83-324A-921A-42170DD692E2}" type="pres">
      <dgm:prSet presAssocID="{E6BB5C71-B026-0441-BAD6-71FACCDD47C1}" presName="node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C09670-2A89-9545-97BE-327D24D1A95E}" type="pres">
      <dgm:prSet presAssocID="{19F943C6-D3E6-B64B-9035-EE205EAF99F7}" presName="vSp" presStyleCnt="0"/>
      <dgm:spPr/>
    </dgm:pt>
    <dgm:pt modelId="{294219EC-B8F6-BB4E-AFE8-A2C1A0661228}" type="pres">
      <dgm:prSet presAssocID="{A49CEF56-0502-9C4B-8D0F-0530628159A5}" presName="horFlow" presStyleCnt="0"/>
      <dgm:spPr/>
    </dgm:pt>
    <dgm:pt modelId="{3EFAE414-8AA4-5E4B-AB8D-94EEBAA99842}" type="pres">
      <dgm:prSet presAssocID="{A49CEF56-0502-9C4B-8D0F-0530628159A5}" presName="bigChev" presStyleLbl="node1" presStyleIdx="2" presStyleCnt="3"/>
      <dgm:spPr/>
      <dgm:t>
        <a:bodyPr/>
        <a:lstStyle/>
        <a:p>
          <a:endParaRPr lang="en-US"/>
        </a:p>
      </dgm:t>
    </dgm:pt>
    <dgm:pt modelId="{57503CBA-0DBC-AF4A-A600-DE70BC0A44D0}" type="pres">
      <dgm:prSet presAssocID="{51D85B64-28E8-A749-86E7-E1914DDC841D}" presName="parTrans" presStyleCnt="0"/>
      <dgm:spPr/>
    </dgm:pt>
    <dgm:pt modelId="{CD5AF381-E6FF-524F-84D5-60E015396BD5}" type="pres">
      <dgm:prSet presAssocID="{4E3520EB-2670-7747-B133-82D42C40A33F}" presName="node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DA29D-D8A2-FE48-8A97-9D4728398474}" type="pres">
      <dgm:prSet presAssocID="{49138289-0EC3-1E43-9468-27540C8C3326}" presName="sibTrans" presStyleCnt="0"/>
      <dgm:spPr/>
    </dgm:pt>
    <dgm:pt modelId="{AF5A4B93-9835-444C-876A-15990726E714}" type="pres">
      <dgm:prSet presAssocID="{B58EA89E-7E32-0241-BF01-7672169CF934}" presName="node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7B80D6-270F-714E-9E34-BF1F11443B9D}" srcId="{19F943C6-D3E6-B64B-9035-EE205EAF99F7}" destId="{E6BB5C71-B026-0441-BAD6-71FACCDD47C1}" srcOrd="2" destOrd="0" parTransId="{7DABB522-26C8-0B4B-8B42-4C88A0BCE0C5}" sibTransId="{2FCEBA2D-91A3-A142-A459-DC3F4F6F61A9}"/>
    <dgm:cxn modelId="{235E3146-2A50-EE48-B1EF-25FE4F717EAD}" srcId="{632E9AC9-CFAF-614E-8BDF-A0F9DF92FD72}" destId="{03C6CAC9-8230-7D40-BB03-F8E5F521722E}" srcOrd="0" destOrd="0" parTransId="{8EEBD1E4-89C1-3843-8D92-12D72362D592}" sibTransId="{C9F11906-DCE8-7241-BDC4-24F59E58FD71}"/>
    <dgm:cxn modelId="{C606122A-D31E-6547-BBBE-7C735C86492D}" type="presOf" srcId="{D6A50B79-FF87-3D41-81AD-5D52A0DA120A}" destId="{A5EFB9FB-B585-4B43-8A9B-7962C7C0BA40}" srcOrd="0" destOrd="0" presId="urn:microsoft.com/office/officeart/2005/8/layout/lProcess3"/>
    <dgm:cxn modelId="{CE5F4FCE-B40D-DF42-8D58-A49F1E28850A}" srcId="{A49CEF56-0502-9C4B-8D0F-0530628159A5}" destId="{B58EA89E-7E32-0241-BF01-7672169CF934}" srcOrd="1" destOrd="0" parTransId="{20A42CDC-DC4D-B043-B24F-A175E01DCD2C}" sibTransId="{A85ACF16-EAF8-B540-A157-E976965F5E8D}"/>
    <dgm:cxn modelId="{D1ADCE0D-DB6F-AF4B-B56A-141CB4C37510}" srcId="{632E9AC9-CFAF-614E-8BDF-A0F9DF92FD72}" destId="{A49CEF56-0502-9C4B-8D0F-0530628159A5}" srcOrd="2" destOrd="0" parTransId="{95EEA4EC-BFC6-7B4F-8804-0B2CE715AF47}" sibTransId="{FC6EFA6F-9730-9745-9765-2D5F48189D02}"/>
    <dgm:cxn modelId="{0C6555BB-F6C6-CE41-A8A9-4FB68A6C0972}" srcId="{03C6CAC9-8230-7D40-BB03-F8E5F521722E}" destId="{09F595D3-B304-AB4D-87AD-5C89CA5FE7BE}" srcOrd="1" destOrd="0" parTransId="{C5CE43E3-2A5C-234B-860D-2827FE01A03A}" sibTransId="{1E8FA10C-B7D6-F544-9700-6081A0C32F31}"/>
    <dgm:cxn modelId="{293C208A-6A46-2F4A-9287-1EFCD6B5A53A}" type="presOf" srcId="{B58EA89E-7E32-0241-BF01-7672169CF934}" destId="{AF5A4B93-9835-444C-876A-15990726E714}" srcOrd="0" destOrd="0" presId="urn:microsoft.com/office/officeart/2005/8/layout/lProcess3"/>
    <dgm:cxn modelId="{27827EE7-F758-6C41-8B0F-1C65A73DFF5B}" srcId="{19F943C6-D3E6-B64B-9035-EE205EAF99F7}" destId="{4634FB77-4887-C748-B052-D675D9822E78}" srcOrd="0" destOrd="0" parTransId="{16EC2FB1-0C74-FB44-9B02-271142D020E2}" sibTransId="{A1AB7A86-9F82-B245-8AAB-0994DAE92BF4}"/>
    <dgm:cxn modelId="{FA63115F-320C-D14F-93F4-2ADA6A5BE82F}" type="presOf" srcId="{F89BE23A-44AC-5D4A-960B-2819E70EC1FB}" destId="{5B59360A-DE19-8D43-824A-429A8D7BA110}" srcOrd="0" destOrd="0" presId="urn:microsoft.com/office/officeart/2005/8/layout/lProcess3"/>
    <dgm:cxn modelId="{37A8ADE1-88DB-6046-BEC7-418650BB3951}" type="presOf" srcId="{632E9AC9-CFAF-614E-8BDF-A0F9DF92FD72}" destId="{042A1598-470C-F648-99B3-F1B7A3D42F06}" srcOrd="0" destOrd="0" presId="urn:microsoft.com/office/officeart/2005/8/layout/lProcess3"/>
    <dgm:cxn modelId="{0F976803-3EE0-984A-85B6-887DDAFBAF06}" type="presOf" srcId="{E6BB5C71-B026-0441-BAD6-71FACCDD47C1}" destId="{16061686-5E83-324A-921A-42170DD692E2}" srcOrd="0" destOrd="0" presId="urn:microsoft.com/office/officeart/2005/8/layout/lProcess3"/>
    <dgm:cxn modelId="{86CEDABE-9995-224A-9146-B64D02A2ACDC}" type="presOf" srcId="{09F595D3-B304-AB4D-87AD-5C89CA5FE7BE}" destId="{23980D5F-BD42-5540-BD6D-CBF345213D30}" srcOrd="0" destOrd="0" presId="urn:microsoft.com/office/officeart/2005/8/layout/lProcess3"/>
    <dgm:cxn modelId="{656A4FEA-F427-3545-B4A3-771A5D594404}" type="presOf" srcId="{4E3520EB-2670-7747-B133-82D42C40A33F}" destId="{CD5AF381-E6FF-524F-84D5-60E015396BD5}" srcOrd="0" destOrd="0" presId="urn:microsoft.com/office/officeart/2005/8/layout/lProcess3"/>
    <dgm:cxn modelId="{D27C27D7-C9DB-204C-AFC1-B6567DDB49BE}" type="presOf" srcId="{A49CEF56-0502-9C4B-8D0F-0530628159A5}" destId="{3EFAE414-8AA4-5E4B-AB8D-94EEBAA99842}" srcOrd="0" destOrd="0" presId="urn:microsoft.com/office/officeart/2005/8/layout/lProcess3"/>
    <dgm:cxn modelId="{E9CDF0BB-8983-EC4E-AC01-DC1D332D9F8C}" srcId="{03C6CAC9-8230-7D40-BB03-F8E5F521722E}" destId="{D6A50B79-FF87-3D41-81AD-5D52A0DA120A}" srcOrd="0" destOrd="0" parTransId="{B3EEAC56-9F2A-0440-9D46-75D03B8D2E7C}" sibTransId="{33C1B001-4A22-3C41-BA79-5B9A7A7D6B3D}"/>
    <dgm:cxn modelId="{45ACA963-8A66-614A-A2BD-537D497127AD}" srcId="{A49CEF56-0502-9C4B-8D0F-0530628159A5}" destId="{4E3520EB-2670-7747-B133-82D42C40A33F}" srcOrd="0" destOrd="0" parTransId="{51D85B64-28E8-A749-86E7-E1914DDC841D}" sibTransId="{49138289-0EC3-1E43-9468-27540C8C3326}"/>
    <dgm:cxn modelId="{17B3C258-73F4-A842-8E5E-C4DF4096F34D}" srcId="{03C6CAC9-8230-7D40-BB03-F8E5F521722E}" destId="{5FDEAF5B-8A98-944D-A5B9-B998EB37B3D8}" srcOrd="2" destOrd="0" parTransId="{9C4013B7-52C9-B649-9637-687D0D5F133F}" sibTransId="{A8FBAF06-9255-C54C-A17D-FF37437590B8}"/>
    <dgm:cxn modelId="{8CA52849-B820-7947-BBCA-8E5BE34DB630}" type="presOf" srcId="{03C6CAC9-8230-7D40-BB03-F8E5F521722E}" destId="{2ADD81EA-45F0-DE45-98A0-A9C942EC13E7}" srcOrd="0" destOrd="0" presId="urn:microsoft.com/office/officeart/2005/8/layout/lProcess3"/>
    <dgm:cxn modelId="{06ED5749-69BE-5747-B884-9CC9AECA8074}" type="presOf" srcId="{4634FB77-4887-C748-B052-D675D9822E78}" destId="{33F7F512-89D6-764D-B1CF-75F6EF4046E0}" srcOrd="0" destOrd="0" presId="urn:microsoft.com/office/officeart/2005/8/layout/lProcess3"/>
    <dgm:cxn modelId="{B5DC5B87-2710-B84F-90DF-944735A379AC}" type="presOf" srcId="{19F943C6-D3E6-B64B-9035-EE205EAF99F7}" destId="{D926A742-13CB-4F41-A2DB-1D6A9C921FE7}" srcOrd="0" destOrd="0" presId="urn:microsoft.com/office/officeart/2005/8/layout/lProcess3"/>
    <dgm:cxn modelId="{B7E3C6BE-9080-C54E-85CE-4992192B151F}" type="presOf" srcId="{5FDEAF5B-8A98-944D-A5B9-B998EB37B3D8}" destId="{BD181546-2BC8-2B42-BCD4-785D03BD89D6}" srcOrd="0" destOrd="0" presId="urn:microsoft.com/office/officeart/2005/8/layout/lProcess3"/>
    <dgm:cxn modelId="{D36CF5E6-D60B-6D49-A210-6CAE720B0DAC}" srcId="{19F943C6-D3E6-B64B-9035-EE205EAF99F7}" destId="{F89BE23A-44AC-5D4A-960B-2819E70EC1FB}" srcOrd="1" destOrd="0" parTransId="{1E18DBAF-8A2C-8841-A583-E8F808AE0FF1}" sibTransId="{AABD917E-415E-0D48-99CB-4788C171BE7E}"/>
    <dgm:cxn modelId="{AF920307-FA9A-0847-A065-82BDF7AB440A}" srcId="{632E9AC9-CFAF-614E-8BDF-A0F9DF92FD72}" destId="{19F943C6-D3E6-B64B-9035-EE205EAF99F7}" srcOrd="1" destOrd="0" parTransId="{66658D55-7917-AD47-846E-6508ACB7F055}" sibTransId="{7F45A361-A5B2-8543-BED6-4F885D8BE4C0}"/>
    <dgm:cxn modelId="{66BE2AD7-660A-9B4B-A929-6170B48358C4}" type="presParOf" srcId="{042A1598-470C-F648-99B3-F1B7A3D42F06}" destId="{69B5F318-C0FC-9C4D-866D-5422E768FD6C}" srcOrd="0" destOrd="0" presId="urn:microsoft.com/office/officeart/2005/8/layout/lProcess3"/>
    <dgm:cxn modelId="{6107D6EE-8FAA-C347-9865-1A8E91FF00AD}" type="presParOf" srcId="{69B5F318-C0FC-9C4D-866D-5422E768FD6C}" destId="{2ADD81EA-45F0-DE45-98A0-A9C942EC13E7}" srcOrd="0" destOrd="0" presId="urn:microsoft.com/office/officeart/2005/8/layout/lProcess3"/>
    <dgm:cxn modelId="{660F9D2B-D1BD-F945-AB53-8117238B3500}" type="presParOf" srcId="{69B5F318-C0FC-9C4D-866D-5422E768FD6C}" destId="{332588B1-D8EA-B944-BDBC-DBB005504FD0}" srcOrd="1" destOrd="0" presId="urn:microsoft.com/office/officeart/2005/8/layout/lProcess3"/>
    <dgm:cxn modelId="{1A638C93-5B51-BE4F-9A50-2789A3EEFE38}" type="presParOf" srcId="{69B5F318-C0FC-9C4D-866D-5422E768FD6C}" destId="{A5EFB9FB-B585-4B43-8A9B-7962C7C0BA40}" srcOrd="2" destOrd="0" presId="urn:microsoft.com/office/officeart/2005/8/layout/lProcess3"/>
    <dgm:cxn modelId="{D3D44E5C-027A-6D45-93CB-CEBF1FA207F4}" type="presParOf" srcId="{69B5F318-C0FC-9C4D-866D-5422E768FD6C}" destId="{7623DFEC-54CF-9543-B5A2-680725E79091}" srcOrd="3" destOrd="0" presId="urn:microsoft.com/office/officeart/2005/8/layout/lProcess3"/>
    <dgm:cxn modelId="{0A2075A7-4482-304C-A7BB-7C023FBA55D3}" type="presParOf" srcId="{69B5F318-C0FC-9C4D-866D-5422E768FD6C}" destId="{23980D5F-BD42-5540-BD6D-CBF345213D30}" srcOrd="4" destOrd="0" presId="urn:microsoft.com/office/officeart/2005/8/layout/lProcess3"/>
    <dgm:cxn modelId="{690D4B3E-7293-234D-8868-642A7781BADA}" type="presParOf" srcId="{69B5F318-C0FC-9C4D-866D-5422E768FD6C}" destId="{4C9BF32F-C920-ED46-A4D1-60E70BFCCAB6}" srcOrd="5" destOrd="0" presId="urn:microsoft.com/office/officeart/2005/8/layout/lProcess3"/>
    <dgm:cxn modelId="{8183E34B-0C6E-E245-8A59-DC49DEEA0E76}" type="presParOf" srcId="{69B5F318-C0FC-9C4D-866D-5422E768FD6C}" destId="{BD181546-2BC8-2B42-BCD4-785D03BD89D6}" srcOrd="6" destOrd="0" presId="urn:microsoft.com/office/officeart/2005/8/layout/lProcess3"/>
    <dgm:cxn modelId="{C3F0EA05-9E3A-DD48-BFA3-05FEC0AA7DB2}" type="presParOf" srcId="{042A1598-470C-F648-99B3-F1B7A3D42F06}" destId="{0FE1CC65-BFC3-C540-919A-D3B2AF74D6A8}" srcOrd="1" destOrd="0" presId="urn:microsoft.com/office/officeart/2005/8/layout/lProcess3"/>
    <dgm:cxn modelId="{0549E71B-969A-0B49-BBFD-9F545F937E31}" type="presParOf" srcId="{042A1598-470C-F648-99B3-F1B7A3D42F06}" destId="{EBE2092E-5EB1-554A-90CD-F71078D76E92}" srcOrd="2" destOrd="0" presId="urn:microsoft.com/office/officeart/2005/8/layout/lProcess3"/>
    <dgm:cxn modelId="{0419C04E-44CA-1543-955C-435ACFB16698}" type="presParOf" srcId="{EBE2092E-5EB1-554A-90CD-F71078D76E92}" destId="{D926A742-13CB-4F41-A2DB-1D6A9C921FE7}" srcOrd="0" destOrd="0" presId="urn:microsoft.com/office/officeart/2005/8/layout/lProcess3"/>
    <dgm:cxn modelId="{852B3734-0C02-E04A-BC2F-59F6A85E6B65}" type="presParOf" srcId="{EBE2092E-5EB1-554A-90CD-F71078D76E92}" destId="{85EBC448-3034-0144-9E04-BE288A4C5187}" srcOrd="1" destOrd="0" presId="urn:microsoft.com/office/officeart/2005/8/layout/lProcess3"/>
    <dgm:cxn modelId="{27010313-EE83-FE4B-B4F4-BA1989EFC5FE}" type="presParOf" srcId="{EBE2092E-5EB1-554A-90CD-F71078D76E92}" destId="{33F7F512-89D6-764D-B1CF-75F6EF4046E0}" srcOrd="2" destOrd="0" presId="urn:microsoft.com/office/officeart/2005/8/layout/lProcess3"/>
    <dgm:cxn modelId="{38D15E3C-0416-9441-AD9F-57AA8556ABCA}" type="presParOf" srcId="{EBE2092E-5EB1-554A-90CD-F71078D76E92}" destId="{882918C9-59E8-2849-B2B8-FC768B980139}" srcOrd="3" destOrd="0" presId="urn:microsoft.com/office/officeart/2005/8/layout/lProcess3"/>
    <dgm:cxn modelId="{F722607A-192B-A64B-A17F-7E3D572EC207}" type="presParOf" srcId="{EBE2092E-5EB1-554A-90CD-F71078D76E92}" destId="{5B59360A-DE19-8D43-824A-429A8D7BA110}" srcOrd="4" destOrd="0" presId="urn:microsoft.com/office/officeart/2005/8/layout/lProcess3"/>
    <dgm:cxn modelId="{73EDFA60-4F08-C447-978F-522A9D6C76BF}" type="presParOf" srcId="{EBE2092E-5EB1-554A-90CD-F71078D76E92}" destId="{EDCB6D73-1362-2D42-98DC-DC9F5C6A06FF}" srcOrd="5" destOrd="0" presId="urn:microsoft.com/office/officeart/2005/8/layout/lProcess3"/>
    <dgm:cxn modelId="{39360B81-0220-D849-8995-AAB53392FBF6}" type="presParOf" srcId="{EBE2092E-5EB1-554A-90CD-F71078D76E92}" destId="{16061686-5E83-324A-921A-42170DD692E2}" srcOrd="6" destOrd="0" presId="urn:microsoft.com/office/officeart/2005/8/layout/lProcess3"/>
    <dgm:cxn modelId="{9D2123FE-8161-EE4E-B117-D02025A9E8AA}" type="presParOf" srcId="{042A1598-470C-F648-99B3-F1B7A3D42F06}" destId="{65C09670-2A89-9545-97BE-327D24D1A95E}" srcOrd="3" destOrd="0" presId="urn:microsoft.com/office/officeart/2005/8/layout/lProcess3"/>
    <dgm:cxn modelId="{62B170B3-CB6C-2743-912E-E2753754533D}" type="presParOf" srcId="{042A1598-470C-F648-99B3-F1B7A3D42F06}" destId="{294219EC-B8F6-BB4E-AFE8-A2C1A0661228}" srcOrd="4" destOrd="0" presId="urn:microsoft.com/office/officeart/2005/8/layout/lProcess3"/>
    <dgm:cxn modelId="{FBFD37B7-CDDF-DD4A-A760-320D9AD2DE13}" type="presParOf" srcId="{294219EC-B8F6-BB4E-AFE8-A2C1A0661228}" destId="{3EFAE414-8AA4-5E4B-AB8D-94EEBAA99842}" srcOrd="0" destOrd="0" presId="urn:microsoft.com/office/officeart/2005/8/layout/lProcess3"/>
    <dgm:cxn modelId="{66696A3C-94DA-DC45-BC7B-DF99ECE5B66C}" type="presParOf" srcId="{294219EC-B8F6-BB4E-AFE8-A2C1A0661228}" destId="{57503CBA-0DBC-AF4A-A600-DE70BC0A44D0}" srcOrd="1" destOrd="0" presId="urn:microsoft.com/office/officeart/2005/8/layout/lProcess3"/>
    <dgm:cxn modelId="{889DAFB5-341D-634F-95D3-B7E459B8EAAA}" type="presParOf" srcId="{294219EC-B8F6-BB4E-AFE8-A2C1A0661228}" destId="{CD5AF381-E6FF-524F-84D5-60E015396BD5}" srcOrd="2" destOrd="0" presId="urn:microsoft.com/office/officeart/2005/8/layout/lProcess3"/>
    <dgm:cxn modelId="{38D0772B-AE3D-904E-B3E7-31C296AFA944}" type="presParOf" srcId="{294219EC-B8F6-BB4E-AFE8-A2C1A0661228}" destId="{DDDDA29D-D8A2-FE48-8A97-9D4728398474}" srcOrd="3" destOrd="0" presId="urn:microsoft.com/office/officeart/2005/8/layout/lProcess3"/>
    <dgm:cxn modelId="{47A82DBD-623A-1E4C-8CAC-0F7FFD02358E}" type="presParOf" srcId="{294219EC-B8F6-BB4E-AFE8-A2C1A0661228}" destId="{AF5A4B93-9835-444C-876A-15990726E714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40B5B-E3C0-2A47-BE6E-DE4059EA59FB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5EB24-950C-4743-91F7-2A436F970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52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EB24-950C-4743-91F7-2A436F9706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05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EB24-950C-4743-91F7-2A436F9706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58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</a:t>
            </a:r>
            <a:r>
              <a:rPr lang="en-US" baseline="0" dirty="0" smtClean="0"/>
              <a:t> we need/want this slide???</a:t>
            </a:r>
            <a:endParaRPr lang="en-US" dirty="0" smtClean="0"/>
          </a:p>
          <a:p>
            <a:r>
              <a:rPr lang="en-US" dirty="0" smtClean="0"/>
              <a:t>Missing the little red stars</a:t>
            </a:r>
            <a:r>
              <a:rPr lang="en-US" baseline="0" dirty="0" smtClean="0"/>
              <a:t> indicating program location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EB24-950C-4743-91F7-2A436F9706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1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could add a little description of what HIN is in the slide???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EB24-950C-4743-91F7-2A436F9706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51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EB24-950C-4743-91F7-2A436F9706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73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1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4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5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16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4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40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36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6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C63C4-5AE3-A04C-A7AB-F6DB175CF4BC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48D89-C360-D545-9F3A-54DEFA38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://www.hinfonet.org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81579"/>
            <a:ext cx="9144000" cy="78569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376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78569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376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4886" y="2916448"/>
            <a:ext cx="6929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Catholic </a:t>
            </a:r>
            <a:r>
              <a:rPr lang="en-US" sz="2800" b="1" dirty="0" smtClean="0">
                <a:latin typeface="+mj-lt"/>
              </a:rPr>
              <a:t>Charities </a:t>
            </a:r>
            <a:r>
              <a:rPr lang="en-US" sz="2800" b="1" dirty="0" smtClean="0">
                <a:latin typeface="+mj-lt"/>
              </a:rPr>
              <a:t>Maine</a:t>
            </a:r>
          </a:p>
          <a:p>
            <a:pPr algn="ctr"/>
            <a:r>
              <a:rPr lang="en-US" sz="2800" b="1" dirty="0" smtClean="0">
                <a:latin typeface="+mj-lt"/>
              </a:rPr>
              <a:t>Outcomes </a:t>
            </a:r>
            <a:r>
              <a:rPr lang="en-US" sz="2800" b="1" dirty="0">
                <a:latin typeface="+mj-lt"/>
              </a:rPr>
              <a:t>from Connecting </a:t>
            </a:r>
            <a:r>
              <a:rPr lang="en-US" sz="2800" b="1" dirty="0" smtClean="0">
                <a:latin typeface="+mj-lt"/>
              </a:rPr>
              <a:t>to </a:t>
            </a:r>
            <a:r>
              <a:rPr lang="en-US" sz="2800" b="1" dirty="0" smtClean="0">
                <a:latin typeface="+mj-lt"/>
              </a:rPr>
              <a:t>HealthInfoNet, Maine’s</a:t>
            </a:r>
            <a:r>
              <a:rPr lang="en-US" sz="2800" b="1" dirty="0" smtClean="0">
                <a:latin typeface="+mj-lt"/>
              </a:rPr>
              <a:t> Health Information Exchange</a:t>
            </a:r>
            <a:endParaRPr lang="en-US" sz="28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8935" y="4509778"/>
            <a:ext cx="79661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cs typeface="Neutraface Text Light"/>
              </a:rPr>
              <a:t>Abigail Spadone, BHH Clinical Team Lead, Catholic Charities</a:t>
            </a:r>
            <a:br>
              <a:rPr lang="en-US" sz="2400" dirty="0" smtClean="0">
                <a:cs typeface="Neutraface Text Light"/>
              </a:rPr>
            </a:br>
            <a:r>
              <a:rPr lang="en-US" sz="2400" dirty="0" smtClean="0">
                <a:cs typeface="Neutraface Text Light"/>
              </a:rPr>
              <a:t>Alyssa Pekins, Chief Administrative Officer, Catholic Charities</a:t>
            </a:r>
          </a:p>
          <a:p>
            <a:pPr algn="ctr"/>
            <a:endParaRPr lang="en-US" sz="2400" b="1" dirty="0" smtClean="0">
              <a:cs typeface="Neutraface Text Light"/>
            </a:endParaRPr>
          </a:p>
          <a:p>
            <a:pPr algn="ctr"/>
            <a:r>
              <a:rPr lang="en-US" sz="2400" b="1" dirty="0" smtClean="0">
                <a:cs typeface="Neutraface Text Light"/>
              </a:rPr>
              <a:t>December 6, 2016</a:t>
            </a:r>
            <a:endParaRPr lang="en-US" sz="2400" b="1" dirty="0">
              <a:cs typeface="Neutraface Text Light"/>
            </a:endParaRPr>
          </a:p>
        </p:txBody>
      </p:sp>
      <p:pic>
        <p:nvPicPr>
          <p:cNvPr id="1026" name="Picture 2" descr="C:\Users\alan.henry\Desktop\rackspace\Communications\sim logo_final_1in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103" y="1413162"/>
            <a:ext cx="3247794" cy="123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21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242" y="1600200"/>
            <a:ext cx="8346558" cy="4525963"/>
          </a:xfrm>
        </p:spPr>
        <p:txBody>
          <a:bodyPr/>
          <a:lstStyle/>
          <a:p>
            <a:r>
              <a:rPr lang="en-US" dirty="0" smtClean="0"/>
              <a:t>18% decrease in overall ED utilization</a:t>
            </a:r>
          </a:p>
          <a:p>
            <a:endParaRPr lang="en-US" dirty="0"/>
          </a:p>
          <a:p>
            <a:r>
              <a:rPr lang="en-US" dirty="0" smtClean="0"/>
              <a:t>50% of ACT clients decreased ED usage</a:t>
            </a:r>
          </a:p>
          <a:p>
            <a:pPr marL="457200" lvl="1" indent="0">
              <a:buNone/>
            </a:pPr>
            <a:r>
              <a:rPr lang="en-US" dirty="0" smtClean="0"/>
              <a:t>- Average client decrease in ED utilization = 68%</a:t>
            </a:r>
          </a:p>
          <a:p>
            <a:pPr lvl="1"/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78% of BHH clients decreased ED usage</a:t>
            </a:r>
          </a:p>
          <a:p>
            <a:pPr marL="400050" lvl="2" indent="0">
              <a:buNone/>
            </a:pPr>
            <a:r>
              <a:rPr lang="en-US" sz="2800" dirty="0" smtClean="0"/>
              <a:t>- Average client decrease in ED utilization = 72%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74638"/>
            <a:ext cx="836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Outcomes: ED Utilization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8108497" y="1839432"/>
            <a:ext cx="578303" cy="33492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2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Data Driven Decision Making </a:t>
            </a:r>
          </a:p>
          <a:p>
            <a:pPr lvl="1"/>
            <a:r>
              <a:rPr lang="en-US" dirty="0" smtClean="0"/>
              <a:t>Dive into the data to assess for population commonalities that may impact interventions.  Revise and repeat.</a:t>
            </a:r>
            <a:endParaRPr lang="en-US" dirty="0"/>
          </a:p>
          <a:p>
            <a:r>
              <a:rPr lang="en-US" b="1" dirty="0" smtClean="0"/>
              <a:t>Leverage HIN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 a tool to further enhance integrated care partnerships and workflows.</a:t>
            </a:r>
          </a:p>
          <a:p>
            <a:pPr lvl="1"/>
            <a:r>
              <a:rPr lang="en-US" dirty="0" smtClean="0"/>
              <a:t>Expanding ED/Hospital Admissions notifications to ALL ACT, BHH, TCM, CI clients.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3437" y="274637"/>
            <a:ext cx="8245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Moving Forward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61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8533" y="6275134"/>
            <a:ext cx="1337732" cy="5218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333" y="250735"/>
            <a:ext cx="8627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Neutraface Text Book"/>
                <a:cs typeface="Neutraface Text Book"/>
              </a:rPr>
              <a:t>Catholic Charities Maine  </a:t>
            </a:r>
            <a:endParaRPr lang="en-US" sz="3600" b="1" dirty="0">
              <a:solidFill>
                <a:schemeClr val="bg1"/>
              </a:solidFill>
              <a:latin typeface="Neutraface Text Book"/>
              <a:cs typeface="Neutraface Text 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333" y="1282273"/>
            <a:ext cx="8627534" cy="534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 u="sng" kern="0" dirty="0" smtClean="0"/>
              <a:t>Who </a:t>
            </a:r>
            <a:r>
              <a:rPr lang="en-US" altLang="en-US" sz="3200" b="1" u="sng" kern="0" dirty="0"/>
              <a:t>We Are</a:t>
            </a:r>
          </a:p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2400" kern="0" dirty="0"/>
              <a:t>One of the largest statewide social service agencies in Maine</a:t>
            </a:r>
          </a:p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2400" kern="0" dirty="0"/>
              <a:t>Operate 25 Programs in 15 sites throughout the state</a:t>
            </a:r>
          </a:p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2400" kern="0" dirty="0"/>
              <a:t>Serve over 55,000 people in Maine annually</a:t>
            </a:r>
          </a:p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2400" kern="0" dirty="0"/>
              <a:t>Serving those in need with special emphasis on Maine’s</a:t>
            </a:r>
          </a:p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2400" kern="0" dirty="0"/>
              <a:t>most vulnerable </a:t>
            </a:r>
            <a:r>
              <a:rPr lang="en-US" altLang="en-US" sz="2400" kern="0" dirty="0" smtClean="0"/>
              <a:t>populations</a:t>
            </a:r>
          </a:p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altLang="en-US" sz="1400" b="1" i="1" kern="0" dirty="0" smtClean="0"/>
          </a:p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 i="1" u="sng" kern="0" dirty="0" smtClean="0">
                <a:cs typeface="Andalus" pitchFamily="18" charset="-78"/>
              </a:rPr>
              <a:t>Our Mission</a:t>
            </a:r>
          </a:p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2400" i="1" kern="0" dirty="0" smtClean="0">
                <a:cs typeface="Andalus" pitchFamily="18" charset="-78"/>
              </a:rPr>
              <a:t>Inspired </a:t>
            </a:r>
            <a:r>
              <a:rPr lang="en-US" altLang="en-US" sz="2400" i="1" kern="0" dirty="0">
                <a:cs typeface="Andalus" pitchFamily="18" charset="-78"/>
              </a:rPr>
              <a:t>by scripture and the Church’s social teaching, Catholic Charities empowers and strengthens individuals and families of all faiths by providing innovative community-based social services throughout Maine</a:t>
            </a:r>
            <a:r>
              <a:rPr lang="en-US" altLang="en-US" sz="2400" i="1" kern="0" dirty="0" smtClean="0">
                <a:cs typeface="Andalus" pitchFamily="18" charset="-78"/>
              </a:rPr>
              <a:t>.</a:t>
            </a:r>
            <a:endParaRPr lang="en-US" altLang="en-US" sz="2400" i="1" kern="0" dirty="0"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052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8533" y="6275134"/>
            <a:ext cx="1337732" cy="5218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333" y="250735"/>
            <a:ext cx="8627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Neutraface Text Book"/>
                <a:cs typeface="Neutraface Text Book"/>
              </a:rPr>
              <a:t>What We Do and Where We Do It </a:t>
            </a:r>
            <a:endParaRPr lang="en-US" sz="3600" b="1" dirty="0">
              <a:solidFill>
                <a:schemeClr val="bg1"/>
              </a:solidFill>
              <a:latin typeface="Neutraface Text Book"/>
              <a:cs typeface="Neutraface Text Book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96333" y="1397000"/>
            <a:ext cx="4477145" cy="523771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  <a:defRPr/>
            </a:pPr>
            <a:r>
              <a:rPr lang="en-US" sz="7200" b="1" dirty="0"/>
              <a:t>Behavioral Health Network Services</a:t>
            </a:r>
          </a:p>
          <a:p>
            <a:pPr>
              <a:defRPr/>
            </a:pPr>
            <a:endParaRPr lang="en-US" sz="5600" u="sng" dirty="0"/>
          </a:p>
          <a:p>
            <a:pPr marL="0" indent="0">
              <a:buNone/>
              <a:defRPr/>
            </a:pPr>
            <a:r>
              <a:rPr lang="en-US" sz="6400" u="sng" dirty="0" smtClean="0"/>
              <a:t>Adult </a:t>
            </a:r>
            <a:r>
              <a:rPr lang="en-US" sz="6400" u="sng" dirty="0"/>
              <a:t>Mental Health Services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6400" dirty="0"/>
              <a:t>Assertive Community Treatment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6400" dirty="0"/>
              <a:t>Community Integration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6400" dirty="0"/>
              <a:t>Behavioral Health Home</a:t>
            </a:r>
          </a:p>
          <a:p>
            <a:pPr marL="0" indent="0">
              <a:buNone/>
              <a:defRPr/>
            </a:pPr>
            <a:endParaRPr lang="en-US" sz="6400" dirty="0"/>
          </a:p>
          <a:p>
            <a:pPr marL="0" indent="0">
              <a:buNone/>
              <a:defRPr/>
            </a:pPr>
            <a:r>
              <a:rPr lang="en-US" sz="6400" u="sng" dirty="0" smtClean="0"/>
              <a:t>Addiction </a:t>
            </a:r>
            <a:r>
              <a:rPr lang="en-US" sz="6400" u="sng" dirty="0"/>
              <a:t>Treatment Services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6400" dirty="0"/>
              <a:t>Outpatient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6400" dirty="0"/>
              <a:t>Intensive Outpatient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6400" dirty="0"/>
              <a:t>Suboxone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6400" dirty="0"/>
              <a:t>Medication Assisted Treatment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6400" dirty="0"/>
              <a:t>DEEP Services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6400" dirty="0"/>
              <a:t>DSAT Treatment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6400" dirty="0"/>
              <a:t>Residential (Halfway house)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6400" dirty="0"/>
              <a:t>Extended Shelter </a:t>
            </a:r>
          </a:p>
          <a:p>
            <a:pPr>
              <a:defRPr/>
            </a:pPr>
            <a:endParaRPr lang="en-US" sz="6400" dirty="0"/>
          </a:p>
          <a:p>
            <a:pPr marL="0" indent="0">
              <a:buNone/>
              <a:defRPr/>
            </a:pPr>
            <a:r>
              <a:rPr lang="en-US" sz="6400" u="sng" dirty="0"/>
              <a:t>Children’s Behavioral Health Services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6400" dirty="0"/>
              <a:t>Targeted Case Management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6400" dirty="0"/>
              <a:t>Wraparound Services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6400" dirty="0"/>
              <a:t>Functional Family Therapy©</a:t>
            </a:r>
          </a:p>
          <a:p>
            <a:endParaRPr lang="en-US" dirty="0"/>
          </a:p>
        </p:txBody>
      </p:sp>
      <p:pic>
        <p:nvPicPr>
          <p:cNvPr id="8" name="Picture 6" descr="large detailed map of Maine Sta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5212" y="1600200"/>
            <a:ext cx="34445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3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19"/>
            <a:ext cx="91440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8533" y="6275134"/>
            <a:ext cx="1337732" cy="5218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333" y="250735"/>
            <a:ext cx="8627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Neutraface Text Book"/>
                <a:cs typeface="Neutraface Text Book"/>
              </a:rPr>
              <a:t>SIM Funded Intervention  </a:t>
            </a:r>
            <a:endParaRPr lang="en-US" sz="3600" b="1" dirty="0">
              <a:solidFill>
                <a:schemeClr val="bg1"/>
              </a:solidFill>
              <a:latin typeface="Neutraface Text Book"/>
              <a:cs typeface="Neutraface Text Book"/>
            </a:endParaRPr>
          </a:p>
        </p:txBody>
      </p:sp>
      <p:pic>
        <p:nvPicPr>
          <p:cNvPr id="5" name="Picture 2" descr="HealthInfoNe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618" y="2669361"/>
            <a:ext cx="48307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3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533" y="6275134"/>
            <a:ext cx="1337732" cy="5218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333" y="250735"/>
            <a:ext cx="8627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Neutraface Text Book"/>
                <a:cs typeface="Neutraface Text Book"/>
              </a:rPr>
              <a:t>Barriers to Innovation </a:t>
            </a:r>
            <a:endParaRPr lang="en-US" sz="3600" b="1" dirty="0">
              <a:solidFill>
                <a:schemeClr val="bg1"/>
              </a:solidFill>
              <a:latin typeface="Neutraface Text Book"/>
              <a:cs typeface="Neutraface Text 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4433" y="1704813"/>
            <a:ext cx="78029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Who had access to HIN?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We had to train staff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How and When do we use this new tool?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Information overload lead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63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533" y="6275134"/>
            <a:ext cx="1337732" cy="5218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333" y="250735"/>
            <a:ext cx="8627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Debriefing Protocol for ED/Hosp. Admissions</a:t>
            </a:r>
            <a:r>
              <a:rPr lang="en-US" sz="3200" b="1" dirty="0" smtClean="0">
                <a:solidFill>
                  <a:schemeClr val="bg1"/>
                </a:solidFill>
                <a:latin typeface="Neutraface Text Book"/>
                <a:cs typeface="Neutraface Text Book"/>
              </a:rPr>
              <a:t> </a:t>
            </a:r>
            <a:endParaRPr lang="en-US" sz="3200" b="1" dirty="0">
              <a:solidFill>
                <a:schemeClr val="bg1"/>
              </a:solidFill>
              <a:latin typeface="Neutraface Text Book"/>
              <a:cs typeface="Neutraface Text 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7939" y="1565330"/>
            <a:ext cx="80281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How Using HIN to ask the Right Questions supports Follow-up Plans Post-Discharge.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8850" y="3048000"/>
            <a:ext cx="4566300" cy="280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3275"/>
            <a:ext cx="8229600" cy="44125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 smtClean="0"/>
              <a:t>HIN </a:t>
            </a:r>
            <a:r>
              <a:rPr lang="en-US" sz="2400" b="1" dirty="0" smtClean="0"/>
              <a:t>Quality Improvement Project: Decrease ED Utilization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13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74637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Intervention Workflow/Protocol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08907412"/>
              </p:ext>
            </p:extLst>
          </p:nvPr>
        </p:nvGraphicFramePr>
        <p:xfrm>
          <a:off x="248093" y="2332665"/>
          <a:ext cx="8640726" cy="4344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05739" y="1709945"/>
            <a:ext cx="4125433" cy="646331"/>
          </a:xfrm>
          <a:prstGeom prst="rect">
            <a:avLst/>
          </a:prstGeom>
          <a:solidFill>
            <a:srgbClr val="1E497C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HealthInfoNet Notification is Received by Supervisor or Nursing Staff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59219" y="6416749"/>
            <a:ext cx="8229600" cy="441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000" b="1" i="1" dirty="0" smtClean="0"/>
              <a:t>* Consults occur throughout the process as necessary</a:t>
            </a:r>
            <a:endParaRPr lang="en-US" sz="2000" b="1" i="1" dirty="0"/>
          </a:p>
        </p:txBody>
      </p:sp>
      <p:sp>
        <p:nvSpPr>
          <p:cNvPr id="9" name="Down Arrow 8"/>
          <p:cNvSpPr/>
          <p:nvPr/>
        </p:nvSpPr>
        <p:spPr>
          <a:xfrm>
            <a:off x="4401879" y="2353302"/>
            <a:ext cx="295939" cy="377635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3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is/was the Presenting Problem </a:t>
            </a:r>
          </a:p>
          <a:p>
            <a:r>
              <a:rPr lang="en-US" dirty="0" smtClean="0"/>
              <a:t>Antecedent to the Presenting Problem </a:t>
            </a:r>
          </a:p>
          <a:p>
            <a:r>
              <a:rPr lang="en-US" dirty="0" smtClean="0"/>
              <a:t>Treatment Efforts made during visit</a:t>
            </a:r>
          </a:p>
          <a:p>
            <a:r>
              <a:rPr lang="en-US" dirty="0" smtClean="0"/>
              <a:t>Duration of stay</a:t>
            </a:r>
          </a:p>
          <a:p>
            <a:r>
              <a:rPr lang="en-US" dirty="0" smtClean="0"/>
              <a:t>Discharge Details</a:t>
            </a:r>
          </a:p>
          <a:p>
            <a:pPr lvl="1"/>
            <a:r>
              <a:rPr lang="en-US" dirty="0"/>
              <a:t>Different based on if the </a:t>
            </a:r>
            <a:r>
              <a:rPr lang="en-US" dirty="0" smtClean="0"/>
              <a:t>client was </a:t>
            </a:r>
            <a:r>
              <a:rPr lang="en-US" dirty="0"/>
              <a:t>still in the </a:t>
            </a:r>
            <a:r>
              <a:rPr lang="en-US" dirty="0" smtClean="0"/>
              <a:t>hospital </a:t>
            </a:r>
            <a:r>
              <a:rPr lang="en-US" dirty="0"/>
              <a:t>versus back in the </a:t>
            </a:r>
            <a:r>
              <a:rPr lang="en-US" dirty="0" smtClean="0"/>
              <a:t>community</a:t>
            </a:r>
          </a:p>
          <a:p>
            <a:r>
              <a:rPr lang="en-US" dirty="0" smtClean="0"/>
              <a:t>One month Follow Up 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81119"/>
            <a:ext cx="8376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Overview of the Debriefing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8111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Overview of Debriefing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04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 Sample and HIN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177" y="1446716"/>
            <a:ext cx="8229600" cy="4525963"/>
          </a:xfrm>
        </p:spPr>
        <p:txBody>
          <a:bodyPr/>
          <a:lstStyle/>
          <a:p>
            <a:r>
              <a:rPr lang="en-US" dirty="0" smtClean="0"/>
              <a:t>2 or more ED visits in the 6 months prior to the intervention.</a:t>
            </a:r>
          </a:p>
          <a:p>
            <a:r>
              <a:rPr lang="en-US" dirty="0" smtClean="0"/>
              <a:t>ACT, BHH, and 1 CI Team</a:t>
            </a:r>
          </a:p>
          <a:p>
            <a:pPr lvl="1"/>
            <a:r>
              <a:rPr lang="en-US" sz="2000" dirty="0" smtClean="0"/>
              <a:t>Midstream, all CI cases shifted to BHH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4463" y="209655"/>
            <a:ext cx="8375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Intervention Sample &amp; HIN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4264866"/>
              </p:ext>
            </p:extLst>
          </p:nvPr>
        </p:nvGraphicFramePr>
        <p:xfrm>
          <a:off x="238990" y="3475155"/>
          <a:ext cx="8717974" cy="3038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642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56324185465743918DDE83A58DB100" ma:contentTypeVersion="0" ma:contentTypeDescription="Create a new document." ma:contentTypeScope="" ma:versionID="fac230f68e94c253140146aa7308e19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5140F7-6AFA-403A-ABFD-040CF2A3CBEE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1677DEF-F9A8-402F-99B1-51535EA37F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04B5215-D288-4796-B0CD-19699ACDE4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</TotalTime>
  <Words>604</Words>
  <Application>Microsoft Office PowerPoint</Application>
  <PresentationFormat>On-screen Show (4:3)</PresentationFormat>
  <Paragraphs>97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Andalus</vt:lpstr>
      <vt:lpstr>Arial</vt:lpstr>
      <vt:lpstr>Calibri</vt:lpstr>
      <vt:lpstr>Neutraface Text Book</vt:lpstr>
      <vt:lpstr>Neutraface Text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Intervention Sample and HIN</vt:lpstr>
      <vt:lpstr>PowerPoint Presentation</vt:lpstr>
      <vt:lpstr>PowerPoint Presentation</vt:lpstr>
    </vt:vector>
  </TitlesOfParts>
  <Company>Maine Health Management Coalition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Trevor Putnoky</dc:creator>
  <cp:lastModifiedBy>Katie Sendze</cp:lastModifiedBy>
  <cp:revision>59</cp:revision>
  <dcterms:created xsi:type="dcterms:W3CDTF">2014-04-14T13:33:44Z</dcterms:created>
  <dcterms:modified xsi:type="dcterms:W3CDTF">2016-11-21T17:11:03Z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0x0101004256324185465743918DDE83A58DB100</vt:lpwstr>
  </property>
</Properties>
</file>